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9" r:id="rId4"/>
    <p:sldId id="270" r:id="rId5"/>
    <p:sldId id="272" r:id="rId6"/>
    <p:sldId id="266" r:id="rId7"/>
    <p:sldId id="268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C04"/>
    <a:srgbClr val="3419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AD9DF-B5E7-47AB-BA6D-D094A7A0F53F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701D8-1839-4416-B701-C00CA1752D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01D8-1839-4416-B701-C00CA1752D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01D8-1839-4416-B701-C00CA1752D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3285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144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147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780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90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5989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7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422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6954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94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44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67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600200"/>
            <a:ext cx="75711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1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4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783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123hdwallpaperpic.com/download/20150508/beautiful-yellow-abstract-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6786578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28860" y="642918"/>
            <a:ext cx="621510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1398588" algn="l"/>
              </a:tabLst>
            </a:pPr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Целевой </a:t>
            </a:r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сегмент рынка: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98588" algn="l"/>
              </a:tabLst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демографическим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параметрам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географическим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параметра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400" dirty="0" err="1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психографическим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параметрам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поведенческим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параметрам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лючевые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драйверы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покупки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размер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целевого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рынка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тенденции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рынка</a:t>
            </a:r>
            <a:endParaRPr lang="ru-RU" sz="2400" dirty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783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123hdwallpaperpic.com/download/20150508/beautiful-yellow-abstract-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6786578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28860" y="0"/>
            <a:ext cx="650085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1398588" algn="l"/>
              </a:tabLst>
            </a:pPr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Целевая группа: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139858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работники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желающие пообедать или по пути на работу. Как правило, эта группа покупателей приобретают хлебобулочные изделия для перекусов на 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работе</a:t>
            </a:r>
          </a:p>
          <a:p>
            <a:pPr lvl="0" algn="just">
              <a:buFont typeface="Wingdings" pitchFamily="2" charset="2"/>
              <a:buChar char="v"/>
            </a:pPr>
            <a:endParaRPr lang="ru-RU" sz="21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жители 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близлежащих домов, посещающие  мини-хлебопекарню по пути домой, чтобы купить свежую 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булочку</a:t>
            </a:r>
          </a:p>
          <a:p>
            <a:pPr lvl="0" algn="just">
              <a:buFont typeface="Wingdings" pitchFamily="2" charset="2"/>
              <a:buChar char="v"/>
            </a:pPr>
            <a:endParaRPr lang="ru-RU" sz="21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целенаправленно 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приехавшие 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покупатели</a:t>
            </a:r>
            <a:endParaRPr lang="ru-RU" sz="21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v"/>
            </a:pPr>
            <a:endParaRPr lang="ru-RU" sz="21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школа- интернат</a:t>
            </a:r>
          </a:p>
          <a:p>
            <a:pPr lvl="0" algn="just">
              <a:buFont typeface="Wingdings" pitchFamily="2" charset="2"/>
              <a:buChar char="v"/>
            </a:pPr>
            <a:endParaRPr lang="ru-RU" sz="21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детские сады</a:t>
            </a:r>
          </a:p>
          <a:p>
            <a:pPr lvl="0" algn="just">
              <a:buFont typeface="Wingdings" pitchFamily="2" charset="2"/>
              <a:buChar char="v"/>
            </a:pPr>
            <a:endParaRPr lang="ru-RU" sz="21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пенсионеры</a:t>
            </a:r>
          </a:p>
          <a:p>
            <a:pPr lvl="0" algn="just">
              <a:buFont typeface="Wingdings" pitchFamily="2" charset="2"/>
              <a:buChar char="v"/>
            </a:pPr>
            <a:endParaRPr lang="ru-RU" sz="21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населения 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низким </a:t>
            </a:r>
            <a:r>
              <a:rPr lang="ru-RU" sz="21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достатком</a:t>
            </a:r>
            <a:endParaRPr lang="ru-RU" sz="2100" dirty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783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571481"/>
          <a:ext cx="7786742" cy="60722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93371"/>
                <a:gridCol w="3893371"/>
              </a:tblGrid>
              <a:tr h="429157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Сильные стороны проекта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Слабые стороны проекта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43072"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effectLst/>
                        </a:rPr>
                        <a:t>Квалифицированный персонал кухни;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effectLst/>
                        </a:rPr>
                        <a:t>Приветливый и доброжелательный персонал зала обслуживания;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effectLst/>
                        </a:rPr>
                        <a:t>Наличие оригинальной хлебобулочной продукции, приготовленной по собственному рецепту;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effectLst/>
                        </a:rPr>
                        <a:t>Возможность расчета с использованием различных форм платежей;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effectLst/>
                        </a:rPr>
                        <a:t>Удобный график работы;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effectLst/>
                        </a:rPr>
                        <a:t>Продукция печется в соседнем помещении, а значит, доходит до покупателя в свежем состоянии;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effectLst/>
                        </a:rPr>
                        <a:t>Удобное место расположение мини-пекарни;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effectLst/>
                        </a:rPr>
                        <a:t>Быстрое обслуживание покупателей, что позволяет сэкономить время клиентов</a:t>
                      </a:r>
                      <a:endParaRPr lang="ru-RU" sz="1800" b="1" dirty="0">
                        <a:solidFill>
                          <a:srgbClr val="5C2C04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6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600" kern="1200" dirty="0" smtClean="0"/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600" kern="1200" dirty="0" smtClean="0"/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6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6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8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</a:rPr>
                        <a:t>Сложность при поиске опытного и квалифицированного пекаря;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</a:rPr>
                        <a:t>Возможные сложности с согласованием документами для государственных органов;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</a:rPr>
                        <a:t>Возможные проверки со стороны государственных органов</a:t>
                      </a:r>
                      <a:endParaRPr lang="ru-RU" sz="1800" b="1" dirty="0">
                        <a:solidFill>
                          <a:srgbClr val="5C2C0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38" y="0"/>
            <a:ext cx="8072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SWOT-анализ мини-пекарни «Хлебные традиции»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783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571481"/>
          <a:ext cx="7786742" cy="52164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93371"/>
                <a:gridCol w="3893371"/>
              </a:tblGrid>
              <a:tr h="364284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Возможности проекта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Угрозы проекта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850689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800" b="1" kern="1200" dirty="0" smtClean="0">
                        <a:solidFill>
                          <a:srgbClr val="5C2C0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800" b="1" kern="1200" dirty="0" smtClean="0">
                        <a:solidFill>
                          <a:srgbClr val="5C2C0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800" b="1" kern="1200" dirty="0" smtClean="0">
                        <a:solidFill>
                          <a:srgbClr val="5C2C0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расширения деятельности, открытия новых точек в вашем городе, а затем — в других городах;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со СМИ и реклама с целью повышения узнаваемости вашего бренда;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 для расширения ассортимента и добавления новых товаров в связи с сезонностью</a:t>
                      </a:r>
                      <a:endParaRPr lang="ru-RU" sz="1800" b="1" dirty="0" smtClean="0">
                        <a:solidFill>
                          <a:srgbClr val="5C2C04"/>
                        </a:solidFill>
                        <a:effectLst/>
                      </a:endParaRPr>
                    </a:p>
                    <a:p>
                      <a:pPr lvl="0" algn="l">
                        <a:buFont typeface="Arial" pitchFamily="34" charset="0"/>
                        <a:buNone/>
                      </a:pPr>
                      <a:endParaRPr lang="ru-RU" sz="1800" b="1" dirty="0">
                        <a:solidFill>
                          <a:srgbClr val="5C2C04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6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600" kern="1200" dirty="0" smtClean="0"/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600" b="1" kern="1200" dirty="0" smtClean="0">
                        <a:solidFill>
                          <a:srgbClr val="5C2C0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600" b="1" kern="1200" dirty="0" smtClean="0">
                        <a:solidFill>
                          <a:srgbClr val="5C2C0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latin typeface="+mn-lt"/>
                          <a:ea typeface="+mn-ea"/>
                          <a:cs typeface="+mn-cs"/>
                        </a:rPr>
                        <a:t>Рост числа конкурентов на рынке;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latin typeface="+mn-lt"/>
                          <a:ea typeface="+mn-ea"/>
                          <a:cs typeface="+mn-cs"/>
                        </a:rPr>
                        <a:t>Ценовой демпинг со стороны конкурентов;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latin typeface="+mn-lt"/>
                          <a:ea typeface="+mn-ea"/>
                          <a:cs typeface="+mn-cs"/>
                        </a:rPr>
                        <a:t>Риск дополнительных убытков из-за порчи товара, не купленного в связи с отсутствием покупателей;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rgbClr val="5C2C04"/>
                          </a:solidFill>
                          <a:latin typeface="+mn-lt"/>
                          <a:ea typeface="+mn-ea"/>
                          <a:cs typeface="+mn-cs"/>
                        </a:rPr>
                        <a:t>Рост цен на сырье</a:t>
                      </a:r>
                      <a:endParaRPr lang="ru-RU" sz="1800" b="1" dirty="0">
                        <a:solidFill>
                          <a:srgbClr val="5C2C0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1783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123hdwallpaperpic.com/download/20150508/beautiful-yellow-abstract-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678657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0"/>
            <a:ext cx="635796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ru-RU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/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endParaRPr lang="ru-RU" sz="2400" u="sng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</a:t>
            </a:r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конкурентов</a:t>
            </a:r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/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крупные производители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собственное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производство торговых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магазинов</a:t>
            </a:r>
          </a:p>
          <a:p>
            <a:pPr lvl="0"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мини-пекарни</a:t>
            </a:r>
          </a:p>
          <a:p>
            <a:pPr lvl="0"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полуфабрикаты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заменители готовой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продукции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783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28860" y="642918"/>
            <a:ext cx="621510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8588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Предложения: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8588" algn="l"/>
              </a:tabLst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858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8588" algn="l"/>
              </a:tabLst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1285860"/>
            <a:ext cx="3429024" cy="24288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Постоянно развивать существующий перечень хлебобулочных продуктов новшествами</a:t>
            </a:r>
            <a:endParaRPr lang="ru-RU" dirty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929066"/>
            <a:ext cx="3429024" cy="22860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Осуществить анкетирование из числа потребителей торгового центра, выявить более приобретаемую товарную категорию хлебобулочных продуктов и увеличить круг существующего перечня хлебобулочных продуктов</a:t>
            </a:r>
            <a:endParaRPr lang="ru-RU" dirty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10" name="Picture 6" descr="http://kurspresent.ru/uploads/3d-figures/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143248"/>
            <a:ext cx="2682726" cy="30718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51783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2282baa587f85ac6ce39b6dfca627b26682ad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95</Words>
  <Application>Microsoft Office PowerPoint</Application>
  <PresentationFormat>Экран (4:3)</PresentationFormat>
  <Paragraphs>84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             Модуль 4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presentation-creation.ru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Оранжевая основа</dc:title>
  <dc:creator>obstinate</dc:creator>
  <dc:description>Шаблон презентации с сайта http://presentation-creation.ru/</dc:description>
  <cp:lastModifiedBy>Михаил Семенов ноут</cp:lastModifiedBy>
  <cp:revision>23</cp:revision>
  <dcterms:created xsi:type="dcterms:W3CDTF">2018-02-25T09:05:20Z</dcterms:created>
  <dcterms:modified xsi:type="dcterms:W3CDTF">2018-03-24T14:31:39Z</dcterms:modified>
</cp:coreProperties>
</file>